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AC4"/>
    <a:srgbClr val="4FCBE1"/>
    <a:srgbClr val="2ABCEE"/>
    <a:srgbClr val="00A2E7"/>
    <a:srgbClr val="03A8E6"/>
    <a:srgbClr val="0085CF"/>
    <a:srgbClr val="0176BB"/>
    <a:srgbClr val="0070B5"/>
    <a:srgbClr val="045FA5"/>
    <a:srgbClr val="D4A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79761-945E-45FE-85CC-7A2DAF29FECB}" v="3" dt="2023-03-14T18:31:37.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6283" autoAdjust="0"/>
  </p:normalViewPr>
  <p:slideViewPr>
    <p:cSldViewPr snapToGrid="0">
      <p:cViewPr varScale="1">
        <p:scale>
          <a:sx n="75" d="100"/>
          <a:sy n="75" d="100"/>
        </p:scale>
        <p:origin x="354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owry" userId="631517ea-70f8-47de-8eab-923084c3195e" providerId="ADAL" clId="{0D779761-945E-45FE-85CC-7A2DAF29FECB}"/>
    <pc:docChg chg="undo custSel modSld">
      <pc:chgData name="Kate Lowry" userId="631517ea-70f8-47de-8eab-923084c3195e" providerId="ADAL" clId="{0D779761-945E-45FE-85CC-7A2DAF29FECB}" dt="2023-03-14T19:02:28.131" v="102" actId="20577"/>
      <pc:docMkLst>
        <pc:docMk/>
      </pc:docMkLst>
      <pc:sldChg chg="addSp modSp mod">
        <pc:chgData name="Kate Lowry" userId="631517ea-70f8-47de-8eab-923084c3195e" providerId="ADAL" clId="{0D779761-945E-45FE-85CC-7A2DAF29FECB}" dt="2023-03-14T19:02:28.131" v="102" actId="20577"/>
        <pc:sldMkLst>
          <pc:docMk/>
          <pc:sldMk cId="2195977599" sldId="256"/>
        </pc:sldMkLst>
        <pc:spChg chg="mod">
          <ac:chgData name="Kate Lowry" userId="631517ea-70f8-47de-8eab-923084c3195e" providerId="ADAL" clId="{0D779761-945E-45FE-85CC-7A2DAF29FECB}" dt="2023-03-14T14:47:08.476" v="82"/>
          <ac:spMkLst>
            <pc:docMk/>
            <pc:sldMk cId="2195977599" sldId="256"/>
            <ac:spMk id="17" creationId="{3D2D995C-E0D5-463E-9E18-E559BE37F11F}"/>
          </ac:spMkLst>
        </pc:spChg>
        <pc:spChg chg="mod">
          <ac:chgData name="Kate Lowry" userId="631517ea-70f8-47de-8eab-923084c3195e" providerId="ADAL" clId="{0D779761-945E-45FE-85CC-7A2DAF29FECB}" dt="2023-03-14T14:44:16.496" v="11" actId="1076"/>
          <ac:spMkLst>
            <pc:docMk/>
            <pc:sldMk cId="2195977599" sldId="256"/>
            <ac:spMk id="19" creationId="{BB86B465-8B71-484A-8688-D9CC74F63237}"/>
          </ac:spMkLst>
        </pc:spChg>
        <pc:spChg chg="mod">
          <ac:chgData name="Kate Lowry" userId="631517ea-70f8-47de-8eab-923084c3195e" providerId="ADAL" clId="{0D779761-945E-45FE-85CC-7A2DAF29FECB}" dt="2023-03-14T14:44:49.476" v="17" actId="1076"/>
          <ac:spMkLst>
            <pc:docMk/>
            <pc:sldMk cId="2195977599" sldId="256"/>
            <ac:spMk id="20" creationId="{CBDDBF69-F208-49B7-8771-48D16DEB9D82}"/>
          </ac:spMkLst>
        </pc:spChg>
        <pc:spChg chg="mod">
          <ac:chgData name="Kate Lowry" userId="631517ea-70f8-47de-8eab-923084c3195e" providerId="ADAL" clId="{0D779761-945E-45FE-85CC-7A2DAF29FECB}" dt="2023-03-14T19:02:28.131" v="102" actId="20577"/>
          <ac:spMkLst>
            <pc:docMk/>
            <pc:sldMk cId="2195977599" sldId="256"/>
            <ac:spMk id="64" creationId="{233F0D14-D469-4E71-8E8B-6F53DDAAA6CA}"/>
          </ac:spMkLst>
        </pc:spChg>
        <pc:spChg chg="mod">
          <ac:chgData name="Kate Lowry" userId="631517ea-70f8-47de-8eab-923084c3195e" providerId="ADAL" clId="{0D779761-945E-45FE-85CC-7A2DAF29FECB}" dt="2023-03-14T18:23:13.851" v="88" actId="14100"/>
          <ac:spMkLst>
            <pc:docMk/>
            <pc:sldMk cId="2195977599" sldId="256"/>
            <ac:spMk id="134" creationId="{B8F520FC-6C77-8714-7185-A353688BE16D}"/>
          </ac:spMkLst>
        </pc:spChg>
        <pc:spChg chg="mod">
          <ac:chgData name="Kate Lowry" userId="631517ea-70f8-47de-8eab-923084c3195e" providerId="ADAL" clId="{0D779761-945E-45FE-85CC-7A2DAF29FECB}" dt="2023-03-14T18:31:37.151" v="90" actId="14100"/>
          <ac:spMkLst>
            <pc:docMk/>
            <pc:sldMk cId="2195977599" sldId="256"/>
            <ac:spMk id="205" creationId="{534EA4D4-8EC7-2B1C-50F7-4B16694E59FC}"/>
          </ac:spMkLst>
        </pc:spChg>
        <pc:grpChg chg="mod">
          <ac:chgData name="Kate Lowry" userId="631517ea-70f8-47de-8eab-923084c3195e" providerId="ADAL" clId="{0D779761-945E-45FE-85CC-7A2DAF29FECB}" dt="2023-03-14T18:23:17.666" v="89" actId="1076"/>
          <ac:grpSpMkLst>
            <pc:docMk/>
            <pc:sldMk cId="2195977599" sldId="256"/>
            <ac:grpSpMk id="1040" creationId="{95FC2CD0-8039-E907-92F1-8696666C077B}"/>
          </ac:grpSpMkLst>
        </pc:grpChg>
        <pc:grpChg chg="mod">
          <ac:chgData name="Kate Lowry" userId="631517ea-70f8-47de-8eab-923084c3195e" providerId="ADAL" clId="{0D779761-945E-45FE-85CC-7A2DAF29FECB}" dt="2023-03-14T18:31:37.151" v="90" actId="14100"/>
          <ac:grpSpMkLst>
            <pc:docMk/>
            <pc:sldMk cId="2195977599" sldId="256"/>
            <ac:grpSpMk id="1045" creationId="{0258E679-163F-B40E-E1EF-CBAF2E93CBC5}"/>
          </ac:grpSpMkLst>
        </pc:grpChg>
        <pc:picChg chg="add mod">
          <ac:chgData name="Kate Lowry" userId="631517ea-70f8-47de-8eab-923084c3195e" providerId="ADAL" clId="{0D779761-945E-45FE-85CC-7A2DAF29FECB}" dt="2023-03-14T14:44:29.080" v="14" actId="1076"/>
          <ac:picMkLst>
            <pc:docMk/>
            <pc:sldMk cId="2195977599" sldId="256"/>
            <ac:picMk id="3" creationId="{61D65F9B-5DA5-C000-3AA6-48C3A027F328}"/>
          </ac:picMkLst>
        </pc:picChg>
        <pc:picChg chg="mod">
          <ac:chgData name="Kate Lowry" userId="631517ea-70f8-47de-8eab-923084c3195e" providerId="ADAL" clId="{0D779761-945E-45FE-85CC-7A2DAF29FECB}" dt="2023-03-14T14:48:24.691" v="87" actId="1076"/>
          <ac:picMkLst>
            <pc:docMk/>
            <pc:sldMk cId="2195977599" sldId="256"/>
            <ac:picMk id="28" creationId="{3442DDBC-0016-E8B4-FB5E-D4DAC3ECB313}"/>
          </ac:picMkLst>
        </pc:picChg>
        <pc:picChg chg="mod">
          <ac:chgData name="Kate Lowry" userId="631517ea-70f8-47de-8eab-923084c3195e" providerId="ADAL" clId="{0D779761-945E-45FE-85CC-7A2DAF29FECB}" dt="2023-03-14T18:31:37.151" v="90" actId="14100"/>
          <ac:picMkLst>
            <pc:docMk/>
            <pc:sldMk cId="2195977599" sldId="256"/>
            <ac:picMk id="1032" creationId="{A6A8F08C-1594-6CB9-554D-D27207D83CB4}"/>
          </ac:picMkLst>
        </pc:picChg>
        <pc:cxnChg chg="mod">
          <ac:chgData name="Kate Lowry" userId="631517ea-70f8-47de-8eab-923084c3195e" providerId="ADAL" clId="{0D779761-945E-45FE-85CC-7A2DAF29FECB}" dt="2023-03-14T14:44:24.684" v="13" actId="1076"/>
          <ac:cxnSpMkLst>
            <pc:docMk/>
            <pc:sldMk cId="2195977599" sldId="256"/>
            <ac:cxnSpMk id="21" creationId="{191CA4A8-8A3C-48B5-BD43-A58277307F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C99C0-A722-4725-A17F-F9F0F25E5501}" type="datetimeFigureOut">
              <a:rPr lang="en-US" smtClean="0"/>
              <a:t>3/14/2023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433A7-39C0-4500-A032-70F2826BEA17}" type="slidenum">
              <a:rPr lang="en-US" smtClean="0"/>
              <a:t>‹#›</a:t>
            </a:fld>
            <a:endParaRPr lang="en-US"/>
          </a:p>
        </p:txBody>
      </p:sp>
    </p:spTree>
    <p:extLst>
      <p:ext uri="{BB962C8B-B14F-4D97-AF65-F5344CB8AC3E}">
        <p14:creationId xmlns:p14="http://schemas.microsoft.com/office/powerpoint/2010/main" val="401898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E433A7-39C0-4500-A032-70F2826BEA17}" type="slidenum">
              <a:rPr lang="en-US" smtClean="0"/>
              <a:t>1</a:t>
            </a:fld>
            <a:endParaRPr lang="en-US"/>
          </a:p>
        </p:txBody>
      </p:sp>
    </p:spTree>
    <p:extLst>
      <p:ext uri="{BB962C8B-B14F-4D97-AF65-F5344CB8AC3E}">
        <p14:creationId xmlns:p14="http://schemas.microsoft.com/office/powerpoint/2010/main" val="234906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F300B6-C1DA-4F09-A521-3A9AF10D345E}"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30603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300B6-C1DA-4F09-A521-3A9AF10D345E}"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336462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300B6-C1DA-4F09-A521-3A9AF10D345E}"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143625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300B6-C1DA-4F09-A521-3A9AF10D345E}"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133990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300B6-C1DA-4F09-A521-3A9AF10D345E}"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236497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300B6-C1DA-4F09-A521-3A9AF10D345E}"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54182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300B6-C1DA-4F09-A521-3A9AF10D345E}"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291506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300B6-C1DA-4F09-A521-3A9AF10D345E}"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103929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300B6-C1DA-4F09-A521-3A9AF10D345E}"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327256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F300B6-C1DA-4F09-A521-3A9AF10D345E}"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152734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F300B6-C1DA-4F09-A521-3A9AF10D345E}"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0E7DA-3B42-4580-9AE6-40001323B100}" type="slidenum">
              <a:rPr lang="en-US" smtClean="0"/>
              <a:t>‹#›</a:t>
            </a:fld>
            <a:endParaRPr lang="en-US"/>
          </a:p>
        </p:txBody>
      </p:sp>
    </p:spTree>
    <p:extLst>
      <p:ext uri="{BB962C8B-B14F-4D97-AF65-F5344CB8AC3E}">
        <p14:creationId xmlns:p14="http://schemas.microsoft.com/office/powerpoint/2010/main" val="19286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F300B6-C1DA-4F09-A521-3A9AF10D345E}" type="datetimeFigureOut">
              <a:rPr lang="en-US" smtClean="0"/>
              <a:t>3/14/2023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740E7DA-3B42-4580-9AE6-40001323B100}" type="slidenum">
              <a:rPr lang="en-US" smtClean="0"/>
              <a:t>‹#›</a:t>
            </a:fld>
            <a:endParaRPr lang="en-US"/>
          </a:p>
        </p:txBody>
      </p:sp>
    </p:spTree>
    <p:extLst>
      <p:ext uri="{BB962C8B-B14F-4D97-AF65-F5344CB8AC3E}">
        <p14:creationId xmlns:p14="http://schemas.microsoft.com/office/powerpoint/2010/main" val="1852584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jp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les@tenextechnologies.com" TargetMode="External"/><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9.png"/><Relationship Id="rId10" Type="http://schemas.microsoft.com/office/2007/relationships/hdphoto" Target="../media/hdphoto1.wdp"/><Relationship Id="rId4" Type="http://schemas.openxmlformats.org/officeDocument/2006/relationships/hyperlink" Target="http://www.tenextechnologies.com/" TargetMode="External"/><Relationship Id="rId9" Type="http://schemas.openxmlformats.org/officeDocument/2006/relationships/image" Target="../media/image5.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CB5321-5A8F-4886-92D2-FFF3404E56A8}"/>
              </a:ext>
            </a:extLst>
          </p:cNvPr>
          <p:cNvCxnSpPr>
            <a:cxnSpLocks/>
          </p:cNvCxnSpPr>
          <p:nvPr/>
        </p:nvCxnSpPr>
        <p:spPr>
          <a:xfrm>
            <a:off x="427557" y="1067588"/>
            <a:ext cx="692835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87FADA-BF18-4644-BD80-F689D75F1BC3}"/>
              </a:ext>
            </a:extLst>
          </p:cNvPr>
          <p:cNvCxnSpPr>
            <a:cxnSpLocks/>
          </p:cNvCxnSpPr>
          <p:nvPr/>
        </p:nvCxnSpPr>
        <p:spPr>
          <a:xfrm>
            <a:off x="427557" y="2020805"/>
            <a:ext cx="692835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2D995C-E0D5-463E-9E18-E559BE37F11F}"/>
              </a:ext>
            </a:extLst>
          </p:cNvPr>
          <p:cNvSpPr txBox="1"/>
          <p:nvPr/>
        </p:nvSpPr>
        <p:spPr>
          <a:xfrm>
            <a:off x="414782" y="2061294"/>
            <a:ext cx="3671444" cy="3400931"/>
          </a:xfrm>
          <a:prstGeom prst="rect">
            <a:avLst/>
          </a:prstGeom>
          <a:noFill/>
        </p:spPr>
        <p:txBody>
          <a:bodyPr wrap="square" rtlCol="0">
            <a:spAutoFit/>
          </a:bodyPr>
          <a:lstStyle/>
          <a:p>
            <a:pPr algn="just">
              <a:spcAft>
                <a:spcPts val="600"/>
              </a:spcAft>
            </a:pPr>
            <a:r>
              <a:rPr lang="en-US" sz="1200" b="1" dirty="0">
                <a:solidFill>
                  <a:schemeClr val="accent1">
                    <a:lumMod val="75000"/>
                  </a:schemeClr>
                </a:solidFill>
                <a:latin typeface="+mj-lt"/>
              </a:rPr>
              <a:t>What is </a:t>
            </a:r>
            <a:r>
              <a:rPr lang="en-US" sz="1200" b="1" dirty="0" err="1">
                <a:solidFill>
                  <a:schemeClr val="accent1">
                    <a:lumMod val="75000"/>
                  </a:schemeClr>
                </a:solidFill>
                <a:latin typeface="+mj-lt"/>
              </a:rPr>
              <a:t>CeraFLO</a:t>
            </a:r>
            <a:r>
              <a:rPr lang="en-US" sz="1200" b="1" dirty="0">
                <a:solidFill>
                  <a:schemeClr val="accent1">
                    <a:lumMod val="75000"/>
                  </a:schemeClr>
                </a:solidFill>
                <a:latin typeface="+mj-lt"/>
              </a:rPr>
              <a:t>™?</a:t>
            </a:r>
            <a:endParaRPr lang="en-US" sz="1000" b="1" dirty="0">
              <a:solidFill>
                <a:schemeClr val="accent1">
                  <a:lumMod val="75000"/>
                </a:schemeClr>
              </a:solidFill>
              <a:latin typeface="+mj-lt"/>
            </a:endParaRPr>
          </a:p>
          <a:p>
            <a:pPr algn="just"/>
            <a:r>
              <a:rPr lang="en-US" sz="1100" dirty="0">
                <a:latin typeface="+mj-lt"/>
              </a:rPr>
              <a:t>Wells and pipelines get constricted over time because of paraffin and asphaltene deposition, resulting in flow assurance issues. Treating wells and pipelines via pigging or aromatic organic solvents such as xylene and toluene is operationally difficult, expensive, toxic, flammable, non-environmentally friendly, and can create unpredictable mechanical issues. </a:t>
            </a:r>
          </a:p>
          <a:p>
            <a:pPr algn="just"/>
            <a:endParaRPr lang="en-US" sz="1100" dirty="0">
              <a:latin typeface="+mj-lt"/>
            </a:endParaRPr>
          </a:p>
          <a:p>
            <a:pPr algn="just"/>
            <a:r>
              <a:rPr lang="en-US" sz="1100" dirty="0">
                <a:latin typeface="+mj-lt"/>
              </a:rPr>
              <a:t>This newly developed chemical technology is a water-based solution to treat organic deposits in wells and pipelines. It utilizes a proprietary blend to remove organic deposition. It contains surface active agents and nanoparticles. It is a cost-effective, liquid, non-corrosive product with a simple straightforward field implementation. </a:t>
            </a:r>
          </a:p>
          <a:p>
            <a:pPr algn="just"/>
            <a:endParaRPr lang="en-US" sz="1100" dirty="0">
              <a:latin typeface="+mj-lt"/>
            </a:endParaRPr>
          </a:p>
          <a:p>
            <a:pPr algn="just"/>
            <a:r>
              <a:rPr lang="en-US" sz="1100" b="1" dirty="0" err="1">
                <a:solidFill>
                  <a:schemeClr val="accent1">
                    <a:lumMod val="75000"/>
                  </a:schemeClr>
                </a:solidFill>
                <a:latin typeface="+mj-lt"/>
              </a:rPr>
              <a:t>CeraFLO</a:t>
            </a:r>
            <a:r>
              <a:rPr lang="en-US" sz="1100" b="1" dirty="0">
                <a:solidFill>
                  <a:schemeClr val="accent1">
                    <a:lumMod val="75000"/>
                  </a:schemeClr>
                </a:solidFill>
                <a:latin typeface="+mj-lt"/>
              </a:rPr>
              <a:t>™ has been lab tested for different kinds of organic deposition from different US Basins with wide success. It is pending field trial. </a:t>
            </a:r>
            <a:endParaRPr lang="en-US" sz="1100" dirty="0">
              <a:latin typeface="+mj-lt"/>
            </a:endParaRPr>
          </a:p>
        </p:txBody>
      </p:sp>
      <p:cxnSp>
        <p:nvCxnSpPr>
          <p:cNvPr id="24" name="Straight Connector 23">
            <a:extLst>
              <a:ext uri="{FF2B5EF4-FFF2-40B4-BE49-F238E27FC236}">
                <a16:creationId xmlns:a16="http://schemas.microsoft.com/office/drawing/2014/main" id="{95E0A1F7-00CE-4F66-A62D-1C73A4D664E1}"/>
              </a:ext>
            </a:extLst>
          </p:cNvPr>
          <p:cNvCxnSpPr>
            <a:cxnSpLocks/>
          </p:cNvCxnSpPr>
          <p:nvPr/>
        </p:nvCxnSpPr>
        <p:spPr>
          <a:xfrm>
            <a:off x="477016" y="5462225"/>
            <a:ext cx="692835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3DF30F71-D385-41DC-A317-BB5A581518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8278" y="464631"/>
            <a:ext cx="1910065" cy="398668"/>
          </a:xfrm>
          <a:prstGeom prst="rect">
            <a:avLst/>
          </a:prstGeom>
        </p:spPr>
      </p:pic>
      <p:sp>
        <p:nvSpPr>
          <p:cNvPr id="64" name="TextBox 63">
            <a:extLst>
              <a:ext uri="{FF2B5EF4-FFF2-40B4-BE49-F238E27FC236}">
                <a16:creationId xmlns:a16="http://schemas.microsoft.com/office/drawing/2014/main" id="{233F0D14-D469-4E71-8E8B-6F53DDAAA6CA}"/>
              </a:ext>
            </a:extLst>
          </p:cNvPr>
          <p:cNvSpPr txBox="1"/>
          <p:nvPr/>
        </p:nvSpPr>
        <p:spPr>
          <a:xfrm>
            <a:off x="3928552" y="5571755"/>
            <a:ext cx="3389782" cy="2985433"/>
          </a:xfrm>
          <a:prstGeom prst="rect">
            <a:avLst/>
          </a:prstGeom>
          <a:noFill/>
        </p:spPr>
        <p:txBody>
          <a:bodyPr wrap="square" rtlCol="0">
            <a:spAutoFit/>
          </a:bodyPr>
          <a:lstStyle/>
          <a:p>
            <a:pPr algn="just"/>
            <a:r>
              <a:rPr lang="en-US" sz="1200" b="1" dirty="0">
                <a:solidFill>
                  <a:schemeClr val="accent1">
                    <a:lumMod val="75000"/>
                  </a:schemeClr>
                </a:solidFill>
                <a:latin typeface="+mj-lt"/>
              </a:rPr>
              <a:t>How does </a:t>
            </a:r>
            <a:r>
              <a:rPr lang="en-US" sz="1200" b="1" dirty="0" err="1">
                <a:solidFill>
                  <a:schemeClr val="accent1">
                    <a:lumMod val="75000"/>
                  </a:schemeClr>
                </a:solidFill>
                <a:latin typeface="+mj-lt"/>
              </a:rPr>
              <a:t>CeraFLO</a:t>
            </a:r>
            <a:r>
              <a:rPr lang="en-US" sz="1200" b="1" dirty="0">
                <a:solidFill>
                  <a:schemeClr val="accent1">
                    <a:lumMod val="75000"/>
                  </a:schemeClr>
                </a:solidFill>
                <a:latin typeface="+mj-lt"/>
              </a:rPr>
              <a:t>™?</a:t>
            </a:r>
          </a:p>
          <a:p>
            <a:pPr algn="just"/>
            <a:endParaRPr lang="en-US" sz="1100" dirty="0">
              <a:latin typeface="+mj-lt"/>
            </a:endParaRPr>
          </a:p>
          <a:p>
            <a:pPr algn="just"/>
            <a:r>
              <a:rPr lang="en-US" sz="1100" dirty="0">
                <a:latin typeface="+mj-lt"/>
              </a:rPr>
              <a:t>This product works by disjoining, dispersing, and emulsifying the organic deposits inside constricted wells and pipelines. This proprietary blend is highly effective in preventing recrystallization of the organic deposits, thus enabling easy flow back of the treated solution. </a:t>
            </a:r>
          </a:p>
          <a:p>
            <a:pPr algn="just"/>
            <a:endParaRPr lang="en-US" sz="1100" dirty="0">
              <a:latin typeface="+mj-lt"/>
            </a:endParaRPr>
          </a:p>
          <a:p>
            <a:pPr algn="just"/>
            <a:r>
              <a:rPr lang="en-US" sz="1100" dirty="0">
                <a:latin typeface="+mj-lt"/>
              </a:rPr>
              <a:t>It can be used as an additive to hot water and recirculated through the wells or pipelines for a short period of time to remove the deposits. The product will be supplied in a liquid form and can be mixed with different water sources. </a:t>
            </a:r>
          </a:p>
          <a:p>
            <a:pPr algn="just"/>
            <a:endParaRPr lang="en-US" sz="1100" dirty="0">
              <a:latin typeface="+mj-lt"/>
            </a:endParaRPr>
          </a:p>
          <a:p>
            <a:pPr algn="just"/>
            <a:r>
              <a:rPr lang="en-US" sz="1100" b="1" dirty="0" err="1">
                <a:solidFill>
                  <a:schemeClr val="accent1">
                    <a:lumMod val="75000"/>
                  </a:schemeClr>
                </a:solidFill>
                <a:latin typeface="+mj-lt"/>
              </a:rPr>
              <a:t>CeraFLO</a:t>
            </a:r>
            <a:r>
              <a:rPr lang="en-US" sz="1100" b="1">
                <a:solidFill>
                  <a:schemeClr val="accent1">
                    <a:lumMod val="75000"/>
                  </a:schemeClr>
                </a:solidFill>
                <a:latin typeface="+mj-lt"/>
              </a:rPr>
              <a:t>™ can </a:t>
            </a:r>
            <a:r>
              <a:rPr lang="en-US" sz="1100" b="1" dirty="0">
                <a:solidFill>
                  <a:schemeClr val="accent1">
                    <a:lumMod val="75000"/>
                  </a:schemeClr>
                </a:solidFill>
                <a:latin typeface="+mj-lt"/>
              </a:rPr>
              <a:t>be implemented in all kinds of pipelines, transfer lines, well metallurgies, downhole equipment, and difficult-to-reach locations. </a:t>
            </a:r>
          </a:p>
        </p:txBody>
      </p:sp>
      <p:sp>
        <p:nvSpPr>
          <p:cNvPr id="19" name="TextBox 18">
            <a:extLst>
              <a:ext uri="{FF2B5EF4-FFF2-40B4-BE49-F238E27FC236}">
                <a16:creationId xmlns:a16="http://schemas.microsoft.com/office/drawing/2014/main" id="{BB86B465-8B71-484A-8688-D9CC74F63237}"/>
              </a:ext>
            </a:extLst>
          </p:cNvPr>
          <p:cNvSpPr txBox="1"/>
          <p:nvPr/>
        </p:nvSpPr>
        <p:spPr>
          <a:xfrm>
            <a:off x="2582204" y="1422835"/>
            <a:ext cx="5098405" cy="523220"/>
          </a:xfrm>
          <a:prstGeom prst="rect">
            <a:avLst/>
          </a:prstGeom>
          <a:noFill/>
        </p:spPr>
        <p:txBody>
          <a:bodyPr wrap="square" rtlCol="0">
            <a:spAutoFit/>
          </a:bodyPr>
          <a:lstStyle/>
          <a:p>
            <a:r>
              <a:rPr lang="en-US" sz="1400" b="1" dirty="0">
                <a:latin typeface="+mj-lt"/>
              </a:rPr>
              <a:t>Cost-effective, Non-Toxic, Environmentally Friendly Alternative to Pigging and Organic Solvent Treatments</a:t>
            </a:r>
          </a:p>
        </p:txBody>
      </p:sp>
      <p:sp>
        <p:nvSpPr>
          <p:cNvPr id="20" name="TextBox 19">
            <a:extLst>
              <a:ext uri="{FF2B5EF4-FFF2-40B4-BE49-F238E27FC236}">
                <a16:creationId xmlns:a16="http://schemas.microsoft.com/office/drawing/2014/main" id="{CBDDBF69-F208-49B7-8771-48D16DEB9D82}"/>
              </a:ext>
            </a:extLst>
          </p:cNvPr>
          <p:cNvSpPr txBox="1"/>
          <p:nvPr/>
        </p:nvSpPr>
        <p:spPr>
          <a:xfrm>
            <a:off x="2614363" y="1105033"/>
            <a:ext cx="4955114" cy="353943"/>
          </a:xfrm>
          <a:prstGeom prst="rect">
            <a:avLst/>
          </a:prstGeom>
          <a:noFill/>
        </p:spPr>
        <p:txBody>
          <a:bodyPr wrap="square">
            <a:spAutoFit/>
          </a:bodyPr>
          <a:lstStyle/>
          <a:p>
            <a:r>
              <a:rPr lang="en-US" sz="1700" b="1" spc="150" dirty="0">
                <a:solidFill>
                  <a:schemeClr val="accent1">
                    <a:lumMod val="75000"/>
                  </a:schemeClr>
                </a:solidFill>
              </a:rPr>
              <a:t>Water-based Organic Deposits Remediation</a:t>
            </a:r>
            <a:endParaRPr lang="en-US" sz="1700" dirty="0">
              <a:solidFill>
                <a:schemeClr val="accent1">
                  <a:lumMod val="75000"/>
                </a:schemeClr>
              </a:solidFill>
            </a:endParaRPr>
          </a:p>
        </p:txBody>
      </p:sp>
      <p:cxnSp>
        <p:nvCxnSpPr>
          <p:cNvPr id="21" name="Straight Connector 20">
            <a:extLst>
              <a:ext uri="{FF2B5EF4-FFF2-40B4-BE49-F238E27FC236}">
                <a16:creationId xmlns:a16="http://schemas.microsoft.com/office/drawing/2014/main" id="{191CA4A8-8A3C-48B5-BD43-A58277307F89}"/>
              </a:ext>
            </a:extLst>
          </p:cNvPr>
          <p:cNvCxnSpPr>
            <a:cxnSpLocks/>
          </p:cNvCxnSpPr>
          <p:nvPr/>
        </p:nvCxnSpPr>
        <p:spPr>
          <a:xfrm>
            <a:off x="2614999" y="1146343"/>
            <a:ext cx="0" cy="799712"/>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3">
            <a:extLst>
              <a:ext uri="{FF2B5EF4-FFF2-40B4-BE49-F238E27FC236}">
                <a16:creationId xmlns:a16="http://schemas.microsoft.com/office/drawing/2014/main" id="{48CB8CAB-0572-407C-A71F-918AED4B55A8}"/>
              </a:ext>
            </a:extLst>
          </p:cNvPr>
          <p:cNvSpPr txBox="1"/>
          <p:nvPr/>
        </p:nvSpPr>
        <p:spPr>
          <a:xfrm>
            <a:off x="414781" y="310022"/>
            <a:ext cx="4843018"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000" b="1" dirty="0" err="1">
                <a:latin typeface="+mj-lt"/>
              </a:rPr>
              <a:t>TenEx</a:t>
            </a:r>
            <a:r>
              <a:rPr lang="en-US" sz="1000" b="1" dirty="0">
                <a:latin typeface="+mj-lt"/>
              </a:rPr>
              <a:t> Technologies </a:t>
            </a:r>
            <a:r>
              <a:rPr lang="en-US" sz="1000" dirty="0">
                <a:latin typeface="+mj-lt"/>
              </a:rPr>
              <a:t>offers a suite of exceptional and proprietary technologies to revolutionize the oil &amp; gas industry by focusing on generating the lowest cost per barrel, using innovative and cost-effective products that can be tailored to every reservoir. </a:t>
            </a:r>
            <a:r>
              <a:rPr lang="en-US" sz="1000" dirty="0" err="1">
                <a:latin typeface="+mj-lt"/>
              </a:rPr>
              <a:t>TenEx</a:t>
            </a:r>
            <a:r>
              <a:rPr lang="en-US" sz="1000" dirty="0">
                <a:latin typeface="+mj-lt"/>
              </a:rPr>
              <a:t> develops its products in its very own state-of-the-art full-service laboratory</a:t>
            </a:r>
            <a:r>
              <a:rPr lang="en-US" sz="1000" b="1" dirty="0">
                <a:latin typeface="+mj-lt"/>
              </a:rPr>
              <a:t>.</a:t>
            </a:r>
            <a:endParaRPr lang="en-US" sz="1000" dirty="0">
              <a:latin typeface="+mj-lt"/>
            </a:endParaRPr>
          </a:p>
        </p:txBody>
      </p:sp>
      <p:cxnSp>
        <p:nvCxnSpPr>
          <p:cNvPr id="29" name="Straight Connector 28">
            <a:extLst>
              <a:ext uri="{FF2B5EF4-FFF2-40B4-BE49-F238E27FC236}">
                <a16:creationId xmlns:a16="http://schemas.microsoft.com/office/drawing/2014/main" id="{CC512161-FB5C-668C-3D5B-B6FB6F8A5202}"/>
              </a:ext>
            </a:extLst>
          </p:cNvPr>
          <p:cNvCxnSpPr>
            <a:cxnSpLocks/>
          </p:cNvCxnSpPr>
          <p:nvPr/>
        </p:nvCxnSpPr>
        <p:spPr>
          <a:xfrm>
            <a:off x="427557" y="8778767"/>
            <a:ext cx="692835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71E7D46-EC0C-6FE9-AA00-18CC7DC50622}"/>
              </a:ext>
            </a:extLst>
          </p:cNvPr>
          <p:cNvSpPr txBox="1"/>
          <p:nvPr/>
        </p:nvSpPr>
        <p:spPr>
          <a:xfrm>
            <a:off x="4789997" y="8930560"/>
            <a:ext cx="2341607"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atin typeface="+mj-lt"/>
              </a:rPr>
              <a:t>18 Station Avenue</a:t>
            </a:r>
          </a:p>
          <a:p>
            <a:pPr algn="ctr"/>
            <a:r>
              <a:rPr lang="en-US" sz="1200" b="1" dirty="0">
                <a:latin typeface="+mj-lt"/>
              </a:rPr>
              <a:t>Berwyn, PA 19312</a:t>
            </a:r>
          </a:p>
          <a:p>
            <a:pPr algn="ctr"/>
            <a:r>
              <a:rPr lang="en-US" sz="1200" b="1" dirty="0">
                <a:latin typeface="+mj-lt"/>
              </a:rPr>
              <a:t>Phone: 610-484-5566 </a:t>
            </a:r>
            <a:r>
              <a:rPr lang="en-US" sz="1200" b="1" dirty="0">
                <a:latin typeface="+mj-lt"/>
                <a:hlinkClick r:id="rId4"/>
              </a:rPr>
              <a:t>www.tenextechnologies.com</a:t>
            </a:r>
            <a:r>
              <a:rPr lang="en-US" sz="1200" b="1" dirty="0">
                <a:latin typeface="+mj-lt"/>
              </a:rPr>
              <a:t> </a:t>
            </a:r>
          </a:p>
        </p:txBody>
      </p:sp>
      <p:pic>
        <p:nvPicPr>
          <p:cNvPr id="28" name="Picture 27">
            <a:extLst>
              <a:ext uri="{FF2B5EF4-FFF2-40B4-BE49-F238E27FC236}">
                <a16:creationId xmlns:a16="http://schemas.microsoft.com/office/drawing/2014/main" id="{3442DDBC-0016-E8B4-FB5E-D4DAC3ECB3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65678" y="8910336"/>
            <a:ext cx="1004563" cy="1004563"/>
          </a:xfrm>
          <a:prstGeom prst="rect">
            <a:avLst/>
          </a:prstGeom>
          <a:ln w="19050">
            <a:noFill/>
          </a:ln>
        </p:spPr>
      </p:pic>
      <p:grpSp>
        <p:nvGrpSpPr>
          <p:cNvPr id="33" name="Group 32">
            <a:extLst>
              <a:ext uri="{FF2B5EF4-FFF2-40B4-BE49-F238E27FC236}">
                <a16:creationId xmlns:a16="http://schemas.microsoft.com/office/drawing/2014/main" id="{52D69DB0-8E6C-431C-787C-833FAAF1F05D}"/>
              </a:ext>
            </a:extLst>
          </p:cNvPr>
          <p:cNvGrpSpPr/>
          <p:nvPr/>
        </p:nvGrpSpPr>
        <p:grpSpPr>
          <a:xfrm>
            <a:off x="241707" y="8947794"/>
            <a:ext cx="2907141" cy="953217"/>
            <a:chOff x="675946" y="8903644"/>
            <a:chExt cx="3025139" cy="953217"/>
          </a:xfrm>
        </p:grpSpPr>
        <p:sp>
          <p:nvSpPr>
            <p:cNvPr id="23" name="TextBox 22">
              <a:extLst>
                <a:ext uri="{FF2B5EF4-FFF2-40B4-BE49-F238E27FC236}">
                  <a16:creationId xmlns:a16="http://schemas.microsoft.com/office/drawing/2014/main" id="{0A66722C-FDD7-D618-2580-93FB0AD51783}"/>
                </a:ext>
              </a:extLst>
            </p:cNvPr>
            <p:cNvSpPr txBox="1"/>
            <p:nvPr/>
          </p:nvSpPr>
          <p:spPr>
            <a:xfrm>
              <a:off x="675946" y="9425974"/>
              <a:ext cx="3025139" cy="430887"/>
            </a:xfrm>
            <a:prstGeom prst="rect">
              <a:avLst/>
            </a:prstGeom>
            <a:noFill/>
          </p:spPr>
          <p:txBody>
            <a:bodyPr wrap="square" rtlCol="0">
              <a:spAutoFit/>
            </a:bodyPr>
            <a:lstStyle/>
            <a:p>
              <a:pPr algn="ctr"/>
              <a:r>
                <a:rPr lang="en-US" sz="1100" dirty="0">
                  <a:latin typeface="+mj-lt"/>
                </a:rPr>
                <a:t>For more information, please contact us at: </a:t>
              </a:r>
              <a:r>
                <a:rPr lang="en-US" sz="1100" b="1" dirty="0">
                  <a:latin typeface="+mj-lt"/>
                  <a:hlinkClick r:id="rId6"/>
                </a:rPr>
                <a:t>sales@tenextechnologies.com</a:t>
              </a:r>
              <a:r>
                <a:rPr lang="en-US" sz="1100" b="1" dirty="0">
                  <a:latin typeface="+mj-lt"/>
                </a:rPr>
                <a:t> </a:t>
              </a:r>
              <a:endParaRPr lang="en-US" sz="700" b="1" dirty="0">
                <a:latin typeface="+mj-lt"/>
              </a:endParaRPr>
            </a:p>
          </p:txBody>
        </p:sp>
        <p:pic>
          <p:nvPicPr>
            <p:cNvPr id="30" name="Picture 29">
              <a:extLst>
                <a:ext uri="{FF2B5EF4-FFF2-40B4-BE49-F238E27FC236}">
                  <a16:creationId xmlns:a16="http://schemas.microsoft.com/office/drawing/2014/main" id="{D5BC382D-86A3-A493-8F1A-AD4C7FFFD5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5003" y="8903644"/>
              <a:ext cx="2227027" cy="464824"/>
            </a:xfrm>
            <a:prstGeom prst="rect">
              <a:avLst/>
            </a:prstGeom>
          </p:spPr>
        </p:pic>
      </p:grpSp>
      <p:sp>
        <p:nvSpPr>
          <p:cNvPr id="35" name="TextBox 34">
            <a:extLst>
              <a:ext uri="{FF2B5EF4-FFF2-40B4-BE49-F238E27FC236}">
                <a16:creationId xmlns:a16="http://schemas.microsoft.com/office/drawing/2014/main" id="{3F0C3338-3428-E910-8372-0A35F25499F4}"/>
              </a:ext>
            </a:extLst>
          </p:cNvPr>
          <p:cNvSpPr txBox="1"/>
          <p:nvPr/>
        </p:nvSpPr>
        <p:spPr>
          <a:xfrm>
            <a:off x="733729" y="8448033"/>
            <a:ext cx="2828807" cy="253916"/>
          </a:xfrm>
          <a:prstGeom prst="rect">
            <a:avLst/>
          </a:prstGeom>
          <a:solidFill>
            <a:schemeClr val="bg1"/>
          </a:solidFill>
        </p:spPr>
        <p:txBody>
          <a:bodyPr wrap="square" rtlCol="0">
            <a:spAutoFit/>
          </a:bodyPr>
          <a:lstStyle/>
          <a:p>
            <a:pPr algn="ctr">
              <a:spcAft>
                <a:spcPts val="600"/>
              </a:spcAft>
            </a:pPr>
            <a:r>
              <a:rPr lang="en-US" sz="1050" b="1" dirty="0"/>
              <a:t>Fully Treated Solutions</a:t>
            </a:r>
          </a:p>
        </p:txBody>
      </p:sp>
      <p:pic>
        <p:nvPicPr>
          <p:cNvPr id="10" name="Picture 9" descr="A picture containing accessory, spectacles, several&#10;&#10;Description automatically generated">
            <a:extLst>
              <a:ext uri="{FF2B5EF4-FFF2-40B4-BE49-F238E27FC236}">
                <a16:creationId xmlns:a16="http://schemas.microsoft.com/office/drawing/2014/main" id="{0E6EC341-E867-F7E6-564D-4F4E717F98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734" y="5527751"/>
            <a:ext cx="2828807" cy="974909"/>
          </a:xfrm>
          <a:prstGeom prst="rect">
            <a:avLst/>
          </a:prstGeom>
          <a:ln>
            <a:solidFill>
              <a:schemeClr val="tx1"/>
            </a:solidFill>
          </a:ln>
        </p:spPr>
      </p:pic>
      <p:pic>
        <p:nvPicPr>
          <p:cNvPr id="13" name="Picture 12" descr="A group of bottles with different colored liquid in them&#10;&#10;Description automatically generated with low confidence">
            <a:extLst>
              <a:ext uri="{FF2B5EF4-FFF2-40B4-BE49-F238E27FC236}">
                <a16:creationId xmlns:a16="http://schemas.microsoft.com/office/drawing/2014/main" id="{151CC1DC-396B-3581-C75E-C8DB87477A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730" y="6862556"/>
            <a:ext cx="2828807" cy="1585886"/>
          </a:xfrm>
          <a:prstGeom prst="rect">
            <a:avLst/>
          </a:prstGeom>
          <a:ln>
            <a:solidFill>
              <a:schemeClr val="tx1"/>
            </a:solidFill>
          </a:ln>
        </p:spPr>
      </p:pic>
      <p:pic>
        <p:nvPicPr>
          <p:cNvPr id="50" name="Picture 49" descr="A picture containing indoor&#10;&#10;Description automatically generated">
            <a:extLst>
              <a:ext uri="{FF2B5EF4-FFF2-40B4-BE49-F238E27FC236}">
                <a16:creationId xmlns:a16="http://schemas.microsoft.com/office/drawing/2014/main" id="{79DB97BA-2B07-EB3F-35BE-77B8C21BF63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74712" y="2265819"/>
            <a:ext cx="1668383" cy="3039163"/>
          </a:xfrm>
          <a:prstGeom prst="rect">
            <a:avLst/>
          </a:prstGeom>
        </p:spPr>
      </p:pic>
      <p:pic>
        <p:nvPicPr>
          <p:cNvPr id="63" name="Picture 62">
            <a:extLst>
              <a:ext uri="{FF2B5EF4-FFF2-40B4-BE49-F238E27FC236}">
                <a16:creationId xmlns:a16="http://schemas.microsoft.com/office/drawing/2014/main" id="{4017C586-3C6C-0B0B-09EB-8ECD0451FDD3}"/>
              </a:ext>
            </a:extLst>
          </p:cNvPr>
          <p:cNvPicPr>
            <a:picLocks noChangeAspect="1"/>
          </p:cNvPicPr>
          <p:nvPr/>
        </p:nvPicPr>
        <p:blipFill>
          <a:blip r:embed="rId11"/>
          <a:stretch>
            <a:fillRect/>
          </a:stretch>
        </p:blipFill>
        <p:spPr>
          <a:xfrm>
            <a:off x="6545439" y="2184087"/>
            <a:ext cx="772895" cy="772895"/>
          </a:xfrm>
          <a:prstGeom prst="rect">
            <a:avLst/>
          </a:prstGeom>
        </p:spPr>
      </p:pic>
      <p:grpSp>
        <p:nvGrpSpPr>
          <p:cNvPr id="1040" name="Group 1039">
            <a:extLst>
              <a:ext uri="{FF2B5EF4-FFF2-40B4-BE49-F238E27FC236}">
                <a16:creationId xmlns:a16="http://schemas.microsoft.com/office/drawing/2014/main" id="{95FC2CD0-8039-E907-92F1-8696666C077B}"/>
              </a:ext>
            </a:extLst>
          </p:cNvPr>
          <p:cNvGrpSpPr/>
          <p:nvPr/>
        </p:nvGrpSpPr>
        <p:grpSpPr>
          <a:xfrm>
            <a:off x="4334635" y="2223394"/>
            <a:ext cx="1170746" cy="985839"/>
            <a:chOff x="4396914" y="2268230"/>
            <a:chExt cx="1170746" cy="985839"/>
          </a:xfrm>
        </p:grpSpPr>
        <p:grpSp>
          <p:nvGrpSpPr>
            <p:cNvPr id="1039" name="Group 1038">
              <a:extLst>
                <a:ext uri="{FF2B5EF4-FFF2-40B4-BE49-F238E27FC236}">
                  <a16:creationId xmlns:a16="http://schemas.microsoft.com/office/drawing/2014/main" id="{0F6A0508-1896-0532-5B13-7D573914D94F}"/>
                </a:ext>
              </a:extLst>
            </p:cNvPr>
            <p:cNvGrpSpPr/>
            <p:nvPr/>
          </p:nvGrpSpPr>
          <p:grpSpPr>
            <a:xfrm>
              <a:off x="4650895" y="2268230"/>
              <a:ext cx="662784" cy="736829"/>
              <a:chOff x="4608887" y="2188987"/>
              <a:chExt cx="662784" cy="736829"/>
            </a:xfrm>
          </p:grpSpPr>
          <p:grpSp>
            <p:nvGrpSpPr>
              <p:cNvPr id="90" name="Group 89">
                <a:extLst>
                  <a:ext uri="{FF2B5EF4-FFF2-40B4-BE49-F238E27FC236}">
                    <a16:creationId xmlns:a16="http://schemas.microsoft.com/office/drawing/2014/main" id="{30C888DA-473C-48F3-F7C6-74E04F9C872D}"/>
                  </a:ext>
                </a:extLst>
              </p:cNvPr>
              <p:cNvGrpSpPr/>
              <p:nvPr/>
            </p:nvGrpSpPr>
            <p:grpSpPr>
              <a:xfrm rot="1873697">
                <a:off x="4608887" y="2495825"/>
                <a:ext cx="266687" cy="162953"/>
                <a:chOff x="8744170" y="2283726"/>
                <a:chExt cx="326206" cy="224964"/>
              </a:xfrm>
            </p:grpSpPr>
            <p:sp>
              <p:nvSpPr>
                <p:cNvPr id="91" name="Freeform: Shape 90">
                  <a:extLst>
                    <a:ext uri="{FF2B5EF4-FFF2-40B4-BE49-F238E27FC236}">
                      <a16:creationId xmlns:a16="http://schemas.microsoft.com/office/drawing/2014/main" id="{8C24FBED-19D5-D81A-3D20-2E70D348FA86}"/>
                    </a:ext>
                  </a:extLst>
                </p:cNvPr>
                <p:cNvSpPr/>
                <p:nvPr/>
              </p:nvSpPr>
              <p:spPr>
                <a:xfrm rot="3137221" flipH="1">
                  <a:off x="8833212" y="2356531"/>
                  <a:ext cx="63117" cy="241201"/>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2" name="Oval 91">
                  <a:extLst>
                    <a:ext uri="{FF2B5EF4-FFF2-40B4-BE49-F238E27FC236}">
                      <a16:creationId xmlns:a16="http://schemas.microsoft.com/office/drawing/2014/main" id="{6A5AF471-59A8-0BFC-F5EF-6ECD5EEAEB66}"/>
                    </a:ext>
                  </a:extLst>
                </p:cNvPr>
                <p:cNvSpPr/>
                <p:nvPr/>
              </p:nvSpPr>
              <p:spPr>
                <a:xfrm rot="1017130">
                  <a:off x="8910963" y="2283726"/>
                  <a:ext cx="159413" cy="17580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99" name="Group 98">
                <a:extLst>
                  <a:ext uri="{FF2B5EF4-FFF2-40B4-BE49-F238E27FC236}">
                    <a16:creationId xmlns:a16="http://schemas.microsoft.com/office/drawing/2014/main" id="{B95A0DF4-596B-0A61-EA21-22EDCC56A940}"/>
                  </a:ext>
                </a:extLst>
              </p:cNvPr>
              <p:cNvGrpSpPr/>
              <p:nvPr/>
            </p:nvGrpSpPr>
            <p:grpSpPr>
              <a:xfrm rot="20289249" flipH="1">
                <a:off x="5059191" y="2619836"/>
                <a:ext cx="130328" cy="278334"/>
                <a:chOff x="8910941" y="2283729"/>
                <a:chExt cx="159414" cy="384254"/>
              </a:xfrm>
            </p:grpSpPr>
            <p:sp>
              <p:nvSpPr>
                <p:cNvPr id="100" name="Freeform: Shape 99">
                  <a:extLst>
                    <a:ext uri="{FF2B5EF4-FFF2-40B4-BE49-F238E27FC236}">
                      <a16:creationId xmlns:a16="http://schemas.microsoft.com/office/drawing/2014/main" id="{67CABB52-9E60-64FD-0638-BAB81FBB34A9}"/>
                    </a:ext>
                  </a:extLst>
                </p:cNvPr>
                <p:cNvSpPr/>
                <p:nvPr/>
              </p:nvSpPr>
              <p:spPr>
                <a:xfrm rot="863702" flipH="1">
                  <a:off x="8923593" y="2395751"/>
                  <a:ext cx="55922" cy="272232"/>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1" name="Oval 100">
                  <a:extLst>
                    <a:ext uri="{FF2B5EF4-FFF2-40B4-BE49-F238E27FC236}">
                      <a16:creationId xmlns:a16="http://schemas.microsoft.com/office/drawing/2014/main" id="{F9F7566F-6A5D-6219-55E7-6E1CCE997157}"/>
                    </a:ext>
                  </a:extLst>
                </p:cNvPr>
                <p:cNvSpPr/>
                <p:nvPr/>
              </p:nvSpPr>
              <p:spPr>
                <a:xfrm rot="1017130">
                  <a:off x="8910941" y="2283729"/>
                  <a:ext cx="159414" cy="17580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2" name="Group 131">
                <a:extLst>
                  <a:ext uri="{FF2B5EF4-FFF2-40B4-BE49-F238E27FC236}">
                    <a16:creationId xmlns:a16="http://schemas.microsoft.com/office/drawing/2014/main" id="{23F8E278-8B79-4C0D-E2B5-88EF2FA514CF}"/>
                  </a:ext>
                </a:extLst>
              </p:cNvPr>
              <p:cNvGrpSpPr/>
              <p:nvPr/>
            </p:nvGrpSpPr>
            <p:grpSpPr>
              <a:xfrm rot="20746253">
                <a:off x="4829228" y="2598188"/>
                <a:ext cx="248641" cy="327628"/>
                <a:chOff x="8850466" y="2216556"/>
                <a:chExt cx="304131" cy="452306"/>
              </a:xfrm>
            </p:grpSpPr>
            <p:sp>
              <p:nvSpPr>
                <p:cNvPr id="133" name="Freeform: Shape 132">
                  <a:extLst>
                    <a:ext uri="{FF2B5EF4-FFF2-40B4-BE49-F238E27FC236}">
                      <a16:creationId xmlns:a16="http://schemas.microsoft.com/office/drawing/2014/main" id="{5C71072E-8244-94A6-B342-0AAD8931DD33}"/>
                    </a:ext>
                  </a:extLst>
                </p:cNvPr>
                <p:cNvSpPr/>
                <p:nvPr/>
              </p:nvSpPr>
              <p:spPr>
                <a:xfrm rot="1692631" flipH="1">
                  <a:off x="8850466" y="2396630"/>
                  <a:ext cx="55922" cy="272232"/>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4" name="Oval 133">
                  <a:extLst>
                    <a:ext uri="{FF2B5EF4-FFF2-40B4-BE49-F238E27FC236}">
                      <a16:creationId xmlns:a16="http://schemas.microsoft.com/office/drawing/2014/main" id="{B8F520FC-6C77-8714-7185-A353688BE16D}"/>
                    </a:ext>
                  </a:extLst>
                </p:cNvPr>
                <p:cNvSpPr/>
                <p:nvPr/>
              </p:nvSpPr>
              <p:spPr>
                <a:xfrm rot="1017130">
                  <a:off x="8919811" y="2216556"/>
                  <a:ext cx="234786" cy="257148"/>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35" name="Group 134">
                <a:extLst>
                  <a:ext uri="{FF2B5EF4-FFF2-40B4-BE49-F238E27FC236}">
                    <a16:creationId xmlns:a16="http://schemas.microsoft.com/office/drawing/2014/main" id="{216F8D77-75F0-A6DB-E9DB-400E7C8CD984}"/>
                  </a:ext>
                </a:extLst>
              </p:cNvPr>
              <p:cNvGrpSpPr/>
              <p:nvPr/>
            </p:nvGrpSpPr>
            <p:grpSpPr>
              <a:xfrm rot="18796955" flipH="1">
                <a:off x="5056851" y="2412795"/>
                <a:ext cx="266687" cy="162953"/>
                <a:chOff x="8744170" y="2283726"/>
                <a:chExt cx="326206" cy="224964"/>
              </a:xfrm>
            </p:grpSpPr>
            <p:sp>
              <p:nvSpPr>
                <p:cNvPr id="136" name="Freeform: Shape 135">
                  <a:extLst>
                    <a:ext uri="{FF2B5EF4-FFF2-40B4-BE49-F238E27FC236}">
                      <a16:creationId xmlns:a16="http://schemas.microsoft.com/office/drawing/2014/main" id="{E3A4552C-022A-3BC8-729C-03FFEAD523FE}"/>
                    </a:ext>
                  </a:extLst>
                </p:cNvPr>
                <p:cNvSpPr/>
                <p:nvPr/>
              </p:nvSpPr>
              <p:spPr>
                <a:xfrm rot="3137221" flipH="1">
                  <a:off x="8833212" y="2356531"/>
                  <a:ext cx="63117" cy="241201"/>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7" name="Oval 136">
                  <a:extLst>
                    <a:ext uri="{FF2B5EF4-FFF2-40B4-BE49-F238E27FC236}">
                      <a16:creationId xmlns:a16="http://schemas.microsoft.com/office/drawing/2014/main" id="{FF1C5985-0F5F-9D47-B8F6-80052746A05E}"/>
                    </a:ext>
                  </a:extLst>
                </p:cNvPr>
                <p:cNvSpPr/>
                <p:nvPr/>
              </p:nvSpPr>
              <p:spPr>
                <a:xfrm rot="1017130">
                  <a:off x="8910963" y="2283726"/>
                  <a:ext cx="159413" cy="17580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8" name="Group 137">
                <a:extLst>
                  <a:ext uri="{FF2B5EF4-FFF2-40B4-BE49-F238E27FC236}">
                    <a16:creationId xmlns:a16="http://schemas.microsoft.com/office/drawing/2014/main" id="{A8F776F0-3002-40A5-319F-3B472CD6A851}"/>
                  </a:ext>
                </a:extLst>
              </p:cNvPr>
              <p:cNvGrpSpPr/>
              <p:nvPr/>
            </p:nvGrpSpPr>
            <p:grpSpPr>
              <a:xfrm rot="853747" flipV="1">
                <a:off x="4776308" y="2223583"/>
                <a:ext cx="179769" cy="278971"/>
                <a:chOff x="8850466" y="2283729"/>
                <a:chExt cx="219889" cy="385133"/>
              </a:xfrm>
            </p:grpSpPr>
            <p:sp>
              <p:nvSpPr>
                <p:cNvPr id="139" name="Freeform: Shape 138">
                  <a:extLst>
                    <a:ext uri="{FF2B5EF4-FFF2-40B4-BE49-F238E27FC236}">
                      <a16:creationId xmlns:a16="http://schemas.microsoft.com/office/drawing/2014/main" id="{B7B1378A-72A0-CE5A-95C8-5975F6D4D111}"/>
                    </a:ext>
                  </a:extLst>
                </p:cNvPr>
                <p:cNvSpPr/>
                <p:nvPr/>
              </p:nvSpPr>
              <p:spPr>
                <a:xfrm rot="1692631" flipH="1">
                  <a:off x="8850466" y="2396630"/>
                  <a:ext cx="55922" cy="272232"/>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Oval 139">
                  <a:extLst>
                    <a:ext uri="{FF2B5EF4-FFF2-40B4-BE49-F238E27FC236}">
                      <a16:creationId xmlns:a16="http://schemas.microsoft.com/office/drawing/2014/main" id="{F785C58E-AE50-C153-8210-BA9033E43D52}"/>
                    </a:ext>
                  </a:extLst>
                </p:cNvPr>
                <p:cNvSpPr/>
                <p:nvPr/>
              </p:nvSpPr>
              <p:spPr>
                <a:xfrm rot="1017130">
                  <a:off x="8910941" y="2283729"/>
                  <a:ext cx="159414" cy="17580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41" name="Group 140">
                <a:extLst>
                  <a:ext uri="{FF2B5EF4-FFF2-40B4-BE49-F238E27FC236}">
                    <a16:creationId xmlns:a16="http://schemas.microsoft.com/office/drawing/2014/main" id="{5E1E6799-1F8F-FA9F-966E-C5C71ADBFFE6}"/>
                  </a:ext>
                </a:extLst>
              </p:cNvPr>
              <p:cNvGrpSpPr/>
              <p:nvPr/>
            </p:nvGrpSpPr>
            <p:grpSpPr>
              <a:xfrm rot="20746253" flipH="1" flipV="1">
                <a:off x="4946200" y="2188987"/>
                <a:ext cx="179769" cy="278971"/>
                <a:chOff x="8850466" y="2283729"/>
                <a:chExt cx="219889" cy="385133"/>
              </a:xfrm>
            </p:grpSpPr>
            <p:sp>
              <p:nvSpPr>
                <p:cNvPr id="142" name="Freeform: Shape 141">
                  <a:extLst>
                    <a:ext uri="{FF2B5EF4-FFF2-40B4-BE49-F238E27FC236}">
                      <a16:creationId xmlns:a16="http://schemas.microsoft.com/office/drawing/2014/main" id="{F287BA9F-0706-DA37-06FB-9D8ADCA2E23C}"/>
                    </a:ext>
                  </a:extLst>
                </p:cNvPr>
                <p:cNvSpPr/>
                <p:nvPr/>
              </p:nvSpPr>
              <p:spPr>
                <a:xfrm rot="1692631" flipH="1">
                  <a:off x="8850466" y="2396630"/>
                  <a:ext cx="55922" cy="272232"/>
                </a:xfrm>
                <a:custGeom>
                  <a:avLst/>
                  <a:gdLst>
                    <a:gd name="connsiteX0" fmla="*/ 0 w 571507"/>
                    <a:gd name="connsiteY0" fmla="*/ 0 h 2219325"/>
                    <a:gd name="connsiteX1" fmla="*/ 485775 w 571507"/>
                    <a:gd name="connsiteY1" fmla="*/ 609600 h 2219325"/>
                    <a:gd name="connsiteX2" fmla="*/ 76200 w 571507"/>
                    <a:gd name="connsiteY2" fmla="*/ 1143000 h 2219325"/>
                    <a:gd name="connsiteX3" fmla="*/ 571500 w 571507"/>
                    <a:gd name="connsiteY3" fmla="*/ 1676400 h 2219325"/>
                    <a:gd name="connsiteX4" fmla="*/ 85725 w 571507"/>
                    <a:gd name="connsiteY4" fmla="*/ 2219325 h 22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7" h="2219325">
                      <a:moveTo>
                        <a:pt x="0" y="0"/>
                      </a:moveTo>
                      <a:cubicBezTo>
                        <a:pt x="236537" y="209550"/>
                        <a:pt x="473075" y="419100"/>
                        <a:pt x="485775" y="609600"/>
                      </a:cubicBezTo>
                      <a:cubicBezTo>
                        <a:pt x="498475" y="800100"/>
                        <a:pt x="61913" y="965200"/>
                        <a:pt x="76200" y="1143000"/>
                      </a:cubicBezTo>
                      <a:cubicBezTo>
                        <a:pt x="90487" y="1320800"/>
                        <a:pt x="569913" y="1497013"/>
                        <a:pt x="571500" y="1676400"/>
                      </a:cubicBezTo>
                      <a:cubicBezTo>
                        <a:pt x="573087" y="1855787"/>
                        <a:pt x="329406" y="2037556"/>
                        <a:pt x="85725" y="2219325"/>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3" name="Oval 142">
                  <a:extLst>
                    <a:ext uri="{FF2B5EF4-FFF2-40B4-BE49-F238E27FC236}">
                      <a16:creationId xmlns:a16="http://schemas.microsoft.com/office/drawing/2014/main" id="{E8E1E743-229F-A1D8-13F7-87D9BFC26D35}"/>
                    </a:ext>
                  </a:extLst>
                </p:cNvPr>
                <p:cNvSpPr/>
                <p:nvPr/>
              </p:nvSpPr>
              <p:spPr>
                <a:xfrm rot="1017130">
                  <a:off x="8910941" y="2283729"/>
                  <a:ext cx="159414" cy="17580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1024" name="TextBox 1023">
              <a:extLst>
                <a:ext uri="{FF2B5EF4-FFF2-40B4-BE49-F238E27FC236}">
                  <a16:creationId xmlns:a16="http://schemas.microsoft.com/office/drawing/2014/main" id="{4834193E-BE0D-D800-C031-01A42689CAE8}"/>
                </a:ext>
              </a:extLst>
            </p:cNvPr>
            <p:cNvSpPr txBox="1"/>
            <p:nvPr/>
          </p:nvSpPr>
          <p:spPr>
            <a:xfrm>
              <a:off x="4396914" y="3038625"/>
              <a:ext cx="1170746" cy="215444"/>
            </a:xfrm>
            <a:prstGeom prst="rect">
              <a:avLst/>
            </a:prstGeom>
            <a:noFill/>
          </p:spPr>
          <p:txBody>
            <a:bodyPr wrap="square" rtlCol="0">
              <a:spAutoFit/>
            </a:bodyPr>
            <a:lstStyle/>
            <a:p>
              <a:pPr algn="ctr"/>
              <a:r>
                <a:rPr lang="en-US" sz="800" b="1" dirty="0"/>
                <a:t>Surface Active Agents</a:t>
              </a:r>
            </a:p>
          </p:txBody>
        </p:sp>
      </p:grpSp>
      <p:grpSp>
        <p:nvGrpSpPr>
          <p:cNvPr id="1042" name="Group 1041">
            <a:extLst>
              <a:ext uri="{FF2B5EF4-FFF2-40B4-BE49-F238E27FC236}">
                <a16:creationId xmlns:a16="http://schemas.microsoft.com/office/drawing/2014/main" id="{C5E7ACEE-4DC5-AFEF-5AE3-A01B23036701}"/>
              </a:ext>
            </a:extLst>
          </p:cNvPr>
          <p:cNvGrpSpPr/>
          <p:nvPr/>
        </p:nvGrpSpPr>
        <p:grpSpPr>
          <a:xfrm>
            <a:off x="4311006" y="3578223"/>
            <a:ext cx="865100" cy="545454"/>
            <a:chOff x="4369732" y="3457228"/>
            <a:chExt cx="865100" cy="545454"/>
          </a:xfrm>
        </p:grpSpPr>
        <p:grpSp>
          <p:nvGrpSpPr>
            <p:cNvPr id="1041" name="Group 1040">
              <a:extLst>
                <a:ext uri="{FF2B5EF4-FFF2-40B4-BE49-F238E27FC236}">
                  <a16:creationId xmlns:a16="http://schemas.microsoft.com/office/drawing/2014/main" id="{56C1583F-F11D-2BA6-8342-F11795849D8B}"/>
                </a:ext>
              </a:extLst>
            </p:cNvPr>
            <p:cNvGrpSpPr/>
            <p:nvPr/>
          </p:nvGrpSpPr>
          <p:grpSpPr>
            <a:xfrm>
              <a:off x="4534390" y="3457228"/>
              <a:ext cx="535784" cy="314096"/>
              <a:chOff x="4517447" y="3457228"/>
              <a:chExt cx="535784" cy="314096"/>
            </a:xfrm>
          </p:grpSpPr>
          <p:sp>
            <p:nvSpPr>
              <p:cNvPr id="177" name="Oval 176">
                <a:extLst>
                  <a:ext uri="{FF2B5EF4-FFF2-40B4-BE49-F238E27FC236}">
                    <a16:creationId xmlns:a16="http://schemas.microsoft.com/office/drawing/2014/main" id="{E1FCFF11-2976-08F6-4C29-6C1176DA7244}"/>
                  </a:ext>
                </a:extLst>
              </p:cNvPr>
              <p:cNvSpPr/>
              <p:nvPr/>
            </p:nvSpPr>
            <p:spPr>
              <a:xfrm>
                <a:off x="4517447" y="3459164"/>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78" name="Oval 177">
                <a:extLst>
                  <a:ext uri="{FF2B5EF4-FFF2-40B4-BE49-F238E27FC236}">
                    <a16:creationId xmlns:a16="http://schemas.microsoft.com/office/drawing/2014/main" id="{C09B7F92-4B94-EC87-F668-1571CBB9845B}"/>
                  </a:ext>
                </a:extLst>
              </p:cNvPr>
              <p:cNvSpPr/>
              <p:nvPr/>
            </p:nvSpPr>
            <p:spPr>
              <a:xfrm>
                <a:off x="4628533" y="345722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79" name="Oval 178">
                <a:extLst>
                  <a:ext uri="{FF2B5EF4-FFF2-40B4-BE49-F238E27FC236}">
                    <a16:creationId xmlns:a16="http://schemas.microsoft.com/office/drawing/2014/main" id="{72EE5978-7A32-6D03-6733-B1FFEBC42A14}"/>
                  </a:ext>
                </a:extLst>
              </p:cNvPr>
              <p:cNvSpPr/>
              <p:nvPr/>
            </p:nvSpPr>
            <p:spPr>
              <a:xfrm>
                <a:off x="4739619" y="345722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84" name="Oval 183">
                <a:extLst>
                  <a:ext uri="{FF2B5EF4-FFF2-40B4-BE49-F238E27FC236}">
                    <a16:creationId xmlns:a16="http://schemas.microsoft.com/office/drawing/2014/main" id="{AB619DFA-64C4-CC7A-A4D1-7211B0301085}"/>
                  </a:ext>
                </a:extLst>
              </p:cNvPr>
              <p:cNvSpPr/>
              <p:nvPr/>
            </p:nvSpPr>
            <p:spPr>
              <a:xfrm>
                <a:off x="4850705" y="3459164"/>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85" name="Oval 184">
                <a:extLst>
                  <a:ext uri="{FF2B5EF4-FFF2-40B4-BE49-F238E27FC236}">
                    <a16:creationId xmlns:a16="http://schemas.microsoft.com/office/drawing/2014/main" id="{69CDCDCF-BD1D-67E9-BE71-6AC217F0C113}"/>
                  </a:ext>
                </a:extLst>
              </p:cNvPr>
              <p:cNvSpPr/>
              <p:nvPr/>
            </p:nvSpPr>
            <p:spPr>
              <a:xfrm>
                <a:off x="4961791" y="345722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0" name="Oval 189">
                <a:extLst>
                  <a:ext uri="{FF2B5EF4-FFF2-40B4-BE49-F238E27FC236}">
                    <a16:creationId xmlns:a16="http://schemas.microsoft.com/office/drawing/2014/main" id="{EE8CDB04-7683-4642-B2F9-079AC22AAE80}"/>
                  </a:ext>
                </a:extLst>
              </p:cNvPr>
              <p:cNvSpPr/>
              <p:nvPr/>
            </p:nvSpPr>
            <p:spPr>
              <a:xfrm>
                <a:off x="4517447" y="3564223"/>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1" name="Oval 190">
                <a:extLst>
                  <a:ext uri="{FF2B5EF4-FFF2-40B4-BE49-F238E27FC236}">
                    <a16:creationId xmlns:a16="http://schemas.microsoft.com/office/drawing/2014/main" id="{68DCCD90-AB8E-D25A-D5BB-EBF40265B33F}"/>
                  </a:ext>
                </a:extLst>
              </p:cNvPr>
              <p:cNvSpPr/>
              <p:nvPr/>
            </p:nvSpPr>
            <p:spPr>
              <a:xfrm>
                <a:off x="4628533" y="3562287"/>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2" name="Oval 191">
                <a:extLst>
                  <a:ext uri="{FF2B5EF4-FFF2-40B4-BE49-F238E27FC236}">
                    <a16:creationId xmlns:a16="http://schemas.microsoft.com/office/drawing/2014/main" id="{5C40C706-813A-9372-7D5D-08DB344C4226}"/>
                  </a:ext>
                </a:extLst>
              </p:cNvPr>
              <p:cNvSpPr/>
              <p:nvPr/>
            </p:nvSpPr>
            <p:spPr>
              <a:xfrm>
                <a:off x="4739619" y="3562287"/>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3" name="Oval 192">
                <a:extLst>
                  <a:ext uri="{FF2B5EF4-FFF2-40B4-BE49-F238E27FC236}">
                    <a16:creationId xmlns:a16="http://schemas.microsoft.com/office/drawing/2014/main" id="{A9492AF1-D48C-3376-90DD-B8D562B82683}"/>
                  </a:ext>
                </a:extLst>
              </p:cNvPr>
              <p:cNvSpPr/>
              <p:nvPr/>
            </p:nvSpPr>
            <p:spPr>
              <a:xfrm>
                <a:off x="4850705" y="3564223"/>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4" name="Oval 193">
                <a:extLst>
                  <a:ext uri="{FF2B5EF4-FFF2-40B4-BE49-F238E27FC236}">
                    <a16:creationId xmlns:a16="http://schemas.microsoft.com/office/drawing/2014/main" id="{9CE94899-52B9-A328-D03C-D07C45B1A4DF}"/>
                  </a:ext>
                </a:extLst>
              </p:cNvPr>
              <p:cNvSpPr/>
              <p:nvPr/>
            </p:nvSpPr>
            <p:spPr>
              <a:xfrm>
                <a:off x="4961791" y="3562287"/>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5" name="Oval 194">
                <a:extLst>
                  <a:ext uri="{FF2B5EF4-FFF2-40B4-BE49-F238E27FC236}">
                    <a16:creationId xmlns:a16="http://schemas.microsoft.com/office/drawing/2014/main" id="{EE1D570E-4BF4-A9EB-2CB5-FB06AD6092F2}"/>
                  </a:ext>
                </a:extLst>
              </p:cNvPr>
              <p:cNvSpPr/>
              <p:nvPr/>
            </p:nvSpPr>
            <p:spPr>
              <a:xfrm>
                <a:off x="4517447" y="3679884"/>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6" name="Oval 195">
                <a:extLst>
                  <a:ext uri="{FF2B5EF4-FFF2-40B4-BE49-F238E27FC236}">
                    <a16:creationId xmlns:a16="http://schemas.microsoft.com/office/drawing/2014/main" id="{2332DAFC-DFA7-8817-4813-B806AB0F176E}"/>
                  </a:ext>
                </a:extLst>
              </p:cNvPr>
              <p:cNvSpPr/>
              <p:nvPr/>
            </p:nvSpPr>
            <p:spPr>
              <a:xfrm>
                <a:off x="4628533" y="367794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7" name="Oval 196">
                <a:extLst>
                  <a:ext uri="{FF2B5EF4-FFF2-40B4-BE49-F238E27FC236}">
                    <a16:creationId xmlns:a16="http://schemas.microsoft.com/office/drawing/2014/main" id="{A0F90E60-E8BF-E110-A1BE-B2A1AD6763B3}"/>
                  </a:ext>
                </a:extLst>
              </p:cNvPr>
              <p:cNvSpPr/>
              <p:nvPr/>
            </p:nvSpPr>
            <p:spPr>
              <a:xfrm>
                <a:off x="4739619" y="367794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8" name="Oval 197">
                <a:extLst>
                  <a:ext uri="{FF2B5EF4-FFF2-40B4-BE49-F238E27FC236}">
                    <a16:creationId xmlns:a16="http://schemas.microsoft.com/office/drawing/2014/main" id="{9B473E78-F9B0-5FAC-EDD5-75DE0E6981E2}"/>
                  </a:ext>
                </a:extLst>
              </p:cNvPr>
              <p:cNvSpPr/>
              <p:nvPr/>
            </p:nvSpPr>
            <p:spPr>
              <a:xfrm>
                <a:off x="4850705" y="3679884"/>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sp>
            <p:nvSpPr>
              <p:cNvPr id="199" name="Oval 198">
                <a:extLst>
                  <a:ext uri="{FF2B5EF4-FFF2-40B4-BE49-F238E27FC236}">
                    <a16:creationId xmlns:a16="http://schemas.microsoft.com/office/drawing/2014/main" id="{3AE49DA0-5FCC-3A4E-5E26-50A1C42ADC91}"/>
                  </a:ext>
                </a:extLst>
              </p:cNvPr>
              <p:cNvSpPr/>
              <p:nvPr/>
            </p:nvSpPr>
            <p:spPr>
              <a:xfrm>
                <a:off x="4961791" y="3677948"/>
                <a:ext cx="91440" cy="91440"/>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p>
            </p:txBody>
          </p:sp>
        </p:grpSp>
        <p:sp>
          <p:nvSpPr>
            <p:cNvPr id="200" name="TextBox 199">
              <a:extLst>
                <a:ext uri="{FF2B5EF4-FFF2-40B4-BE49-F238E27FC236}">
                  <a16:creationId xmlns:a16="http://schemas.microsoft.com/office/drawing/2014/main" id="{A5D23832-36EC-4BDF-712E-4E2D6F6C5805}"/>
                </a:ext>
              </a:extLst>
            </p:cNvPr>
            <p:cNvSpPr txBox="1"/>
            <p:nvPr/>
          </p:nvSpPr>
          <p:spPr>
            <a:xfrm>
              <a:off x="4369732" y="3787238"/>
              <a:ext cx="865100" cy="215444"/>
            </a:xfrm>
            <a:prstGeom prst="rect">
              <a:avLst/>
            </a:prstGeom>
            <a:noFill/>
            <a:ln>
              <a:noFill/>
            </a:ln>
          </p:spPr>
          <p:txBody>
            <a:bodyPr wrap="square" rtlCol="0">
              <a:spAutoFit/>
            </a:bodyPr>
            <a:lstStyle/>
            <a:p>
              <a:pPr algn="ctr"/>
              <a:r>
                <a:rPr lang="en-US" sz="800" b="1" dirty="0"/>
                <a:t>Nanoparticles</a:t>
              </a:r>
            </a:p>
          </p:txBody>
        </p:sp>
      </p:grpSp>
      <p:grpSp>
        <p:nvGrpSpPr>
          <p:cNvPr id="1043" name="Group 1042">
            <a:extLst>
              <a:ext uri="{FF2B5EF4-FFF2-40B4-BE49-F238E27FC236}">
                <a16:creationId xmlns:a16="http://schemas.microsoft.com/office/drawing/2014/main" id="{1A0B83F0-23EB-6FA2-2E7D-EB8EE926B54A}"/>
              </a:ext>
            </a:extLst>
          </p:cNvPr>
          <p:cNvGrpSpPr/>
          <p:nvPr/>
        </p:nvGrpSpPr>
        <p:grpSpPr>
          <a:xfrm>
            <a:off x="4509873" y="4430120"/>
            <a:ext cx="901316" cy="718978"/>
            <a:chOff x="4633280" y="4193361"/>
            <a:chExt cx="901316" cy="718978"/>
          </a:xfrm>
        </p:grpSpPr>
        <p:sp>
          <p:nvSpPr>
            <p:cNvPr id="1031" name="TextBox 1030">
              <a:extLst>
                <a:ext uri="{FF2B5EF4-FFF2-40B4-BE49-F238E27FC236}">
                  <a16:creationId xmlns:a16="http://schemas.microsoft.com/office/drawing/2014/main" id="{15592752-1478-E084-7A6F-57E0B6D95BFA}"/>
                </a:ext>
              </a:extLst>
            </p:cNvPr>
            <p:cNvSpPr txBox="1"/>
            <p:nvPr/>
          </p:nvSpPr>
          <p:spPr>
            <a:xfrm>
              <a:off x="4875380" y="4193361"/>
              <a:ext cx="417116" cy="584775"/>
            </a:xfrm>
            <a:prstGeom prst="rect">
              <a:avLst/>
            </a:prstGeom>
            <a:noFill/>
          </p:spPr>
          <p:txBody>
            <a:bodyPr wrap="square" rtlCol="0" anchor="ctr">
              <a:spAutoFit/>
            </a:bodyPr>
            <a:lstStyle/>
            <a:p>
              <a:pPr algn="ctr"/>
              <a:r>
                <a:rPr lang="en-US" sz="3200" b="1" dirty="0">
                  <a:solidFill>
                    <a:schemeClr val="accent6">
                      <a:lumMod val="75000"/>
                    </a:schemeClr>
                  </a:solidFill>
                </a:rPr>
                <a:t>$</a:t>
              </a:r>
            </a:p>
          </p:txBody>
        </p:sp>
        <p:sp>
          <p:nvSpPr>
            <p:cNvPr id="204" name="TextBox 203">
              <a:extLst>
                <a:ext uri="{FF2B5EF4-FFF2-40B4-BE49-F238E27FC236}">
                  <a16:creationId xmlns:a16="http://schemas.microsoft.com/office/drawing/2014/main" id="{8F99CA1A-886D-013B-6099-1DB892E16AAA}"/>
                </a:ext>
              </a:extLst>
            </p:cNvPr>
            <p:cNvSpPr txBox="1"/>
            <p:nvPr/>
          </p:nvSpPr>
          <p:spPr>
            <a:xfrm>
              <a:off x="4633280" y="4696895"/>
              <a:ext cx="901316" cy="215444"/>
            </a:xfrm>
            <a:prstGeom prst="rect">
              <a:avLst/>
            </a:prstGeom>
            <a:noFill/>
            <a:ln>
              <a:noFill/>
            </a:ln>
          </p:spPr>
          <p:txBody>
            <a:bodyPr wrap="square" rtlCol="0">
              <a:spAutoFit/>
            </a:bodyPr>
            <a:lstStyle/>
            <a:p>
              <a:pPr algn="ctr"/>
              <a:r>
                <a:rPr lang="en-US" sz="800" b="1" dirty="0"/>
                <a:t>Cost-effective</a:t>
              </a:r>
            </a:p>
          </p:txBody>
        </p:sp>
      </p:grpSp>
      <p:grpSp>
        <p:nvGrpSpPr>
          <p:cNvPr id="1045" name="Group 1044">
            <a:extLst>
              <a:ext uri="{FF2B5EF4-FFF2-40B4-BE49-F238E27FC236}">
                <a16:creationId xmlns:a16="http://schemas.microsoft.com/office/drawing/2014/main" id="{0258E679-163F-B40E-E1EF-CBAF2E93CBC5}"/>
              </a:ext>
            </a:extLst>
          </p:cNvPr>
          <p:cNvGrpSpPr/>
          <p:nvPr/>
        </p:nvGrpSpPr>
        <p:grpSpPr>
          <a:xfrm>
            <a:off x="6753872" y="3178561"/>
            <a:ext cx="1018528" cy="932806"/>
            <a:chOff x="6685457" y="3276601"/>
            <a:chExt cx="900112" cy="932806"/>
          </a:xfrm>
        </p:grpSpPr>
        <p:pic>
          <p:nvPicPr>
            <p:cNvPr id="1032" name="Picture 2" descr="Eco Friendly Icon Stock Illustration - Download Image Now - iStock">
              <a:extLst>
                <a:ext uri="{FF2B5EF4-FFF2-40B4-BE49-F238E27FC236}">
                  <a16:creationId xmlns:a16="http://schemas.microsoft.com/office/drawing/2014/main" id="{A6A8F08C-1594-6CB9-554D-D27207D83C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7853" y="3276601"/>
              <a:ext cx="655320" cy="655320"/>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a:extLst>
                <a:ext uri="{FF2B5EF4-FFF2-40B4-BE49-F238E27FC236}">
                  <a16:creationId xmlns:a16="http://schemas.microsoft.com/office/drawing/2014/main" id="{534EA4D4-8EC7-2B1C-50F7-4B16694E59FC}"/>
                </a:ext>
              </a:extLst>
            </p:cNvPr>
            <p:cNvSpPr txBox="1"/>
            <p:nvPr/>
          </p:nvSpPr>
          <p:spPr>
            <a:xfrm>
              <a:off x="6685457" y="3870853"/>
              <a:ext cx="900112" cy="338554"/>
            </a:xfrm>
            <a:prstGeom prst="rect">
              <a:avLst/>
            </a:prstGeom>
            <a:noFill/>
            <a:ln>
              <a:noFill/>
            </a:ln>
          </p:spPr>
          <p:txBody>
            <a:bodyPr wrap="square" rtlCol="0">
              <a:spAutoFit/>
            </a:bodyPr>
            <a:lstStyle/>
            <a:p>
              <a:pPr algn="ctr"/>
              <a:r>
                <a:rPr lang="en-US" sz="800" b="1" dirty="0"/>
                <a:t>Environmentally Friendly</a:t>
              </a:r>
            </a:p>
          </p:txBody>
        </p:sp>
      </p:grpSp>
      <p:grpSp>
        <p:nvGrpSpPr>
          <p:cNvPr id="1044" name="Group 1043">
            <a:extLst>
              <a:ext uri="{FF2B5EF4-FFF2-40B4-BE49-F238E27FC236}">
                <a16:creationId xmlns:a16="http://schemas.microsoft.com/office/drawing/2014/main" id="{02BC05A8-3B5D-C7F7-5302-90E2BEC2CD36}"/>
              </a:ext>
            </a:extLst>
          </p:cNvPr>
          <p:cNvGrpSpPr/>
          <p:nvPr/>
        </p:nvGrpSpPr>
        <p:grpSpPr>
          <a:xfrm>
            <a:off x="6453612" y="4430120"/>
            <a:ext cx="1156544" cy="817689"/>
            <a:chOff x="6434881" y="4376349"/>
            <a:chExt cx="1156544" cy="817689"/>
          </a:xfrm>
        </p:grpSpPr>
        <p:pic>
          <p:nvPicPr>
            <p:cNvPr id="1035" name="Picture 4" descr="Evaluation Design &amp; Implementation - Design And Implementation Icon, HD Png  Download - kindpng">
              <a:extLst>
                <a:ext uri="{FF2B5EF4-FFF2-40B4-BE49-F238E27FC236}">
                  <a16:creationId xmlns:a16="http://schemas.microsoft.com/office/drawing/2014/main" id="{5683C15C-F99A-CBB5-0ABE-E95A193CFA0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5778" b="91000" l="4070" r="94535">
                          <a14:foregroundMark x1="19767" y1="50444" x2="24884" y2="34889"/>
                          <a14:foregroundMark x1="24884" y1="34889" x2="40465" y2="23000"/>
                          <a14:foregroundMark x1="40465" y1="23000" x2="62674" y2="21222"/>
                          <a14:foregroundMark x1="62674" y1="21222" x2="77442" y2="37667"/>
                          <a14:foregroundMark x1="77442" y1="37667" x2="75116" y2="61000"/>
                          <a14:foregroundMark x1="75116" y1="61000" x2="55349" y2="69889"/>
                          <a14:foregroundMark x1="55349" y1="69889" x2="34535" y2="73222"/>
                          <a14:foregroundMark x1="34535" y1="73222" x2="25116" y2="57000"/>
                          <a14:foregroundMark x1="25116" y1="57000" x2="49419" y2="26222"/>
                          <a14:foregroundMark x1="49419" y1="26222" x2="47558" y2="20667"/>
                          <a14:foregroundMark x1="42907" y1="16000" x2="21047" y2="20111"/>
                          <a14:foregroundMark x1="21047" y1="20111" x2="13837" y2="34333"/>
                          <a14:foregroundMark x1="13837" y1="34333" x2="11279" y2="53111"/>
                          <a14:foregroundMark x1="11279" y1="53111" x2="27209" y2="76556"/>
                          <a14:foregroundMark x1="27209" y1="76556" x2="55930" y2="85222"/>
                          <a14:foregroundMark x1="55930" y1="85222" x2="77326" y2="73000"/>
                          <a14:foregroundMark x1="77326" y1="73000" x2="87442" y2="51778"/>
                          <a14:foregroundMark x1="87442" y1="51778" x2="85000" y2="31556"/>
                          <a14:foregroundMark x1="85000" y1="31556" x2="73256" y2="19778"/>
                          <a14:foregroundMark x1="73256" y1="19778" x2="23721" y2="16667"/>
                          <a14:foregroundMark x1="23721" y1="16667" x2="22674" y2="17222"/>
                          <a14:foregroundMark x1="49186" y1="12222" x2="33023" y2="13222"/>
                          <a14:foregroundMark x1="33023" y1="13222" x2="15116" y2="21000"/>
                          <a14:foregroundMark x1="15116" y1="21000" x2="9535" y2="42667"/>
                          <a14:foregroundMark x1="9535" y1="42667" x2="10000" y2="61111"/>
                          <a14:foregroundMark x1="10000" y1="61111" x2="22093" y2="80333"/>
                          <a14:foregroundMark x1="22093" y1="80333" x2="42209" y2="86778"/>
                          <a14:foregroundMark x1="42209" y1="86778" x2="66395" y2="86000"/>
                          <a14:foregroundMark x1="66395" y1="86000" x2="82674" y2="77000"/>
                          <a14:foregroundMark x1="82674" y1="77000" x2="90930" y2="46667"/>
                          <a14:foregroundMark x1="90930" y1="46667" x2="87907" y2="33000"/>
                          <a14:foregroundMark x1="87907" y1="33000" x2="79419" y2="20667"/>
                          <a14:foregroundMark x1="79419" y1="20667" x2="57907" y2="12667"/>
                          <a14:foregroundMark x1="57907" y1="12667" x2="46047" y2="11444"/>
                          <a14:foregroundMark x1="46047" y1="11444" x2="46047" y2="11444"/>
                          <a14:foregroundMark x1="54535" y1="8556" x2="42093" y2="8556"/>
                          <a14:foregroundMark x1="42093" y1="8556" x2="42093" y2="8556"/>
                          <a14:foregroundMark x1="58953" y1="9000" x2="58953" y2="9000"/>
                          <a14:foregroundMark x1="51163" y1="5778" x2="51163" y2="5778"/>
                          <a14:foregroundMark x1="4302" y1="47667" x2="4302" y2="47667"/>
                          <a14:foregroundMark x1="50465" y1="89556" x2="50465" y2="89556"/>
                          <a14:foregroundMark x1="50116" y1="91111" x2="50116" y2="91111"/>
                          <a14:foregroundMark x1="94535" y1="49889" x2="94535" y2="49889"/>
                          <a14:foregroundMark x1="39535" y1="49111" x2="39535" y2="49111"/>
                          <a14:foregroundMark x1="53256" y1="51111" x2="52558" y2="74000"/>
                          <a14:foregroundMark x1="52558" y1="74000" x2="52558" y2="74000"/>
                          <a14:foregroundMark x1="50930" y1="50111" x2="47326" y2="74444"/>
                          <a14:foregroundMark x1="49186" y1="47444" x2="45000" y2="70000"/>
                          <a14:foregroundMark x1="45000" y1="44000" x2="48605" y2="73667"/>
                          <a14:foregroundMark x1="49186" y1="39778" x2="50116" y2="71222"/>
                          <a14:foregroundMark x1="48372" y1="36222" x2="48372" y2="64000"/>
                          <a14:foregroundMark x1="49651" y1="39222" x2="52558" y2="54333"/>
                          <a14:foregroundMark x1="55116" y1="51111" x2="72442" y2="45889"/>
                          <a14:foregroundMark x1="57907" y1="46444" x2="71395" y2="42667"/>
                          <a14:foregroundMark x1="43023" y1="49556" x2="25930" y2="44111"/>
                          <a14:foregroundMark x1="25930" y1="44111" x2="25814" y2="44111"/>
                          <a14:foregroundMark x1="45698" y1="76556" x2="53953" y2="75778"/>
                          <a14:foregroundMark x1="71395" y1="36556" x2="75233" y2="33667"/>
                          <a14:foregroundMark x1="74884" y1="34000" x2="67907" y2="34111"/>
                          <a14:foregroundMark x1="66047" y1="32889" x2="68372" y2="27111"/>
                          <a14:foregroundMark x1="71977" y1="26444" x2="75581" y2="30556"/>
                          <a14:foregroundMark x1="55930" y1="24222" x2="51512" y2="23111"/>
                          <a14:foregroundMark x1="29651" y1="36111" x2="29884" y2="31333"/>
                          <a14:foregroundMark x1="24186" y1="33667" x2="23372" y2="29111"/>
                          <a14:foregroundMark x1="23023" y1="28444" x2="26977" y2="25111"/>
                        </a14:backgroundRemoval>
                      </a14:imgEffect>
                    </a14:imgLayer>
                  </a14:imgProps>
                </a:ext>
                <a:ext uri="{28A0092B-C50C-407E-A947-70E740481C1C}">
                  <a14:useLocalDpi xmlns:a14="http://schemas.microsoft.com/office/drawing/2010/main" val="0"/>
                </a:ext>
              </a:extLst>
            </a:blip>
            <a:srcRect/>
            <a:stretch>
              <a:fillRect/>
            </a:stretch>
          </p:blipFill>
          <p:spPr bwMode="auto">
            <a:xfrm>
              <a:off x="6721694" y="4376349"/>
              <a:ext cx="582919" cy="610065"/>
            </a:xfrm>
            <a:prstGeom prst="rect">
              <a:avLst/>
            </a:prstGeom>
            <a:noFill/>
            <a:extLst>
              <a:ext uri="{909E8E84-426E-40DD-AFC4-6F175D3DCCD1}">
                <a14:hiddenFill xmlns:a14="http://schemas.microsoft.com/office/drawing/2010/main">
                  <a:solidFill>
                    <a:srgbClr val="FFFFFF"/>
                  </a:solidFill>
                </a14:hiddenFill>
              </a:ext>
            </a:extLst>
          </p:spPr>
        </p:pic>
        <p:sp>
          <p:nvSpPr>
            <p:cNvPr id="209" name="TextBox 208">
              <a:extLst>
                <a:ext uri="{FF2B5EF4-FFF2-40B4-BE49-F238E27FC236}">
                  <a16:creationId xmlns:a16="http://schemas.microsoft.com/office/drawing/2014/main" id="{818D4013-5284-2625-D68A-7E081212BB21}"/>
                </a:ext>
              </a:extLst>
            </p:cNvPr>
            <p:cNvSpPr txBox="1"/>
            <p:nvPr/>
          </p:nvSpPr>
          <p:spPr>
            <a:xfrm>
              <a:off x="6434881" y="4978594"/>
              <a:ext cx="1156544" cy="215444"/>
            </a:xfrm>
            <a:prstGeom prst="rect">
              <a:avLst/>
            </a:prstGeom>
            <a:noFill/>
            <a:ln>
              <a:noFill/>
            </a:ln>
          </p:spPr>
          <p:txBody>
            <a:bodyPr wrap="square" rtlCol="0">
              <a:spAutoFit/>
            </a:bodyPr>
            <a:lstStyle/>
            <a:p>
              <a:pPr algn="ctr"/>
              <a:r>
                <a:rPr lang="en-US" sz="800" b="1" dirty="0"/>
                <a:t>Simple to Implement</a:t>
              </a:r>
            </a:p>
          </p:txBody>
        </p:sp>
      </p:grpSp>
      <p:sp>
        <p:nvSpPr>
          <p:cNvPr id="227" name="TextBox 226">
            <a:extLst>
              <a:ext uri="{FF2B5EF4-FFF2-40B4-BE49-F238E27FC236}">
                <a16:creationId xmlns:a16="http://schemas.microsoft.com/office/drawing/2014/main" id="{89A3D294-EA9E-B626-2420-52CD9D1AC9B8}"/>
              </a:ext>
            </a:extLst>
          </p:cNvPr>
          <p:cNvSpPr txBox="1"/>
          <p:nvPr/>
        </p:nvSpPr>
        <p:spPr>
          <a:xfrm>
            <a:off x="733730" y="6536881"/>
            <a:ext cx="2828807"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Solid Organic Deposits from Various Oilfields</a:t>
            </a:r>
          </a:p>
        </p:txBody>
      </p:sp>
      <p:pic>
        <p:nvPicPr>
          <p:cNvPr id="3" name="Picture 2" descr="Logo&#10;&#10;Description automatically generated with medium confidence">
            <a:extLst>
              <a:ext uri="{FF2B5EF4-FFF2-40B4-BE49-F238E27FC236}">
                <a16:creationId xmlns:a16="http://schemas.microsoft.com/office/drawing/2014/main" id="{61D65F9B-5DA5-C000-3AA6-48C3A027F3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4117" y="1232324"/>
            <a:ext cx="2161690" cy="660843"/>
          </a:xfrm>
          <a:prstGeom prst="rect">
            <a:avLst/>
          </a:prstGeom>
        </p:spPr>
      </p:pic>
    </p:spTree>
    <p:extLst>
      <p:ext uri="{BB962C8B-B14F-4D97-AF65-F5344CB8AC3E}">
        <p14:creationId xmlns:p14="http://schemas.microsoft.com/office/powerpoint/2010/main" val="2195977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377E77BC634469535D0D8FFE5289A" ma:contentTypeVersion="15" ma:contentTypeDescription="Create a new document." ma:contentTypeScope="" ma:versionID="89ba5e0df16f3415195a487f03b5540b">
  <xsd:schema xmlns:xsd="http://www.w3.org/2001/XMLSchema" xmlns:xs="http://www.w3.org/2001/XMLSchema" xmlns:p="http://schemas.microsoft.com/office/2006/metadata/properties" xmlns:ns2="3a67cdb4-5be3-4839-9752-2d404458fc6f" xmlns:ns3="b6fd3fb1-a545-4226-a972-f1957ece4e74" targetNamespace="http://schemas.microsoft.com/office/2006/metadata/properties" ma:root="true" ma:fieldsID="4993afa52cbe5ab44a494f9ce88a30b5" ns2:_="" ns3:_="">
    <xsd:import namespace="3a67cdb4-5be3-4839-9752-2d404458fc6f"/>
    <xsd:import namespace="b6fd3fb1-a545-4226-a972-f1957ece4e74"/>
    <xsd:element name="properties">
      <xsd:complexType>
        <xsd:sequence>
          <xsd:element name="documentManagement">
            <xsd:complexType>
              <xsd:all>
                <xsd:element ref="ns2:SharedWithDetails" minOccurs="0"/>
                <xsd:element ref="ns2:SharedWithUser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7cdb4-5be3-4839-9752-2d404458fc6f"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fd3fb1-a545-4226-a972-f1957ece4e74"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67cdb4-5be3-4839-9752-2d404458fc6f">
      <UserInfo>
        <DisplayName>Eric Foster</DisplayName>
        <AccountId>45</AccountId>
        <AccountType/>
      </UserInfo>
      <UserInfo>
        <DisplayName>Khosrow Naderi</DisplayName>
        <AccountId>22</AccountId>
        <AccountType/>
      </UserInfo>
      <UserInfo>
        <DisplayName>Danasha Wise</DisplayName>
        <AccountId>425</AccountId>
        <AccountType/>
      </UserInfo>
    </SharedWithUsers>
  </documentManagement>
</p:properties>
</file>

<file path=customXml/itemProps1.xml><?xml version="1.0" encoding="utf-8"?>
<ds:datastoreItem xmlns:ds="http://schemas.openxmlformats.org/officeDocument/2006/customXml" ds:itemID="{164326A9-42D2-455D-93DA-A5D18EC5A24E}">
  <ds:schemaRefs>
    <ds:schemaRef ds:uri="3a67cdb4-5be3-4839-9752-2d404458fc6f"/>
    <ds:schemaRef ds:uri="b6fd3fb1-a545-4226-a972-f1957ece4e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38D25B-D853-4417-B7E2-C2307716E55A}">
  <ds:schemaRefs>
    <ds:schemaRef ds:uri="http://schemas.microsoft.com/sharepoint/v3/contenttype/forms"/>
  </ds:schemaRefs>
</ds:datastoreItem>
</file>

<file path=customXml/itemProps3.xml><?xml version="1.0" encoding="utf-8"?>
<ds:datastoreItem xmlns:ds="http://schemas.openxmlformats.org/officeDocument/2006/customXml" ds:itemID="{E5BD7489-6BEF-49CA-90DB-BBE420DB0B51}">
  <ds:schemaRefs>
    <ds:schemaRef ds:uri="3a67cdb4-5be3-4839-9752-2d404458fc6f"/>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b6fd3fb1-a545-4226-a972-f1957ece4e7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572</TotalTime>
  <Words>375</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Foster</dc:creator>
  <cp:lastModifiedBy>Kate Lowry</cp:lastModifiedBy>
  <cp:revision>31</cp:revision>
  <dcterms:created xsi:type="dcterms:W3CDTF">2019-12-03T14:38:37Z</dcterms:created>
  <dcterms:modified xsi:type="dcterms:W3CDTF">2023-03-14T19:02:29Z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0x010100702377E77BC634469535D0D8FFE5289A</vt:lpwstr>
  </property>
</Properties>
</file>